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93" r:id="rId2"/>
    <p:sldId id="256" r:id="rId3"/>
    <p:sldId id="280" r:id="rId4"/>
    <p:sldId id="257" r:id="rId5"/>
    <p:sldId id="261" r:id="rId6"/>
    <p:sldId id="262" r:id="rId7"/>
    <p:sldId id="263" r:id="rId8"/>
    <p:sldId id="264" r:id="rId9"/>
    <p:sldId id="284" r:id="rId10"/>
    <p:sldId id="270" r:id="rId11"/>
    <p:sldId id="285" r:id="rId12"/>
    <p:sldId id="275" r:id="rId13"/>
    <p:sldId id="271" r:id="rId14"/>
    <p:sldId id="273" r:id="rId15"/>
    <p:sldId id="276" r:id="rId16"/>
    <p:sldId id="277" r:id="rId17"/>
    <p:sldId id="292" r:id="rId18"/>
    <p:sldId id="291" r:id="rId19"/>
    <p:sldId id="278" r:id="rId20"/>
    <p:sldId id="279" r:id="rId21"/>
    <p:sldId id="286" r:id="rId22"/>
    <p:sldId id="281" r:id="rId23"/>
    <p:sldId id="282" r:id="rId24"/>
    <p:sldId id="283" r:id="rId25"/>
    <p:sldId id="287" r:id="rId26"/>
    <p:sldId id="274" r:id="rId27"/>
    <p:sldId id="288" r:id="rId28"/>
  </p:sldIdLst>
  <p:sldSz cx="9144000" cy="6858000" type="screen4x3"/>
  <p:notesSz cx="6894513" cy="9180513"/>
  <p:embeddedFontLst>
    <p:embeddedFont>
      <p:font typeface="Univers LT Std 55" panose="020B0603020202020204" pitchFamily="34" charset="0"/>
      <p:regular r:id="rId31"/>
      <p:italic r:id="rId32"/>
      <p:boldItalic r:id="rId33"/>
    </p:embeddedFont>
    <p:embeddedFont>
      <p:font typeface="Univers LT Std 53 Extended" panose="020B0605030502020204" pitchFamily="34" charset="0"/>
      <p:regular r:id="rId34"/>
      <p:bold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nivers LT Std 45 Light" panose="020B0403020202020204" pitchFamily="34" charset="0"/>
      <p:regular r:id="rId41"/>
      <p:bold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CDP_A31" initials="NCDP_A31" lastIdx="1" clrIdx="0"/>
  <p:cmAuthor id="2" name="Brooks, Kallin L." initials="BKL" lastIdx="12" clrIdx="1">
    <p:extLst/>
  </p:cmAuthor>
  <p:cmAuthor id="3" name="Schlegelmilch, Jeffrey" initials="SJ" lastIdx="1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005DAA"/>
    <a:srgbClr val="CC002B"/>
    <a:srgbClr val="515151"/>
    <a:srgbClr val="AB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0" autoAdjust="0"/>
    <p:restoredTop sz="87433" autoAdjust="0"/>
  </p:normalViewPr>
  <p:slideViewPr>
    <p:cSldViewPr snapToGrid="0">
      <p:cViewPr varScale="1">
        <p:scale>
          <a:sx n="55" d="100"/>
          <a:sy n="55" d="100"/>
        </p:scale>
        <p:origin x="1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7622" cy="460620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5" y="2"/>
            <a:ext cx="2987622" cy="460620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974A952A-701E-4927-8503-D3D64E5BDE82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96CBFC7B-94D8-4B96-8235-EB1AF611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7622" cy="460620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2"/>
            <a:ext cx="2987622" cy="460620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7EDE298F-4E41-4C50-B5C5-491C2276A871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47763"/>
            <a:ext cx="4129087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418123"/>
            <a:ext cx="5515610" cy="3614826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20926809-76BC-43AA-893B-D8D6F9D9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26809-76BC-43AA-893B-D8D6F9D993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4BCD-9D5B-4289-9347-39CA73D771E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C94-5276-4AC2-A0F1-4980915B39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7583" y="-5662"/>
            <a:ext cx="8926417" cy="1484781"/>
          </a:xfrm>
          <a:prstGeom prst="rect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-2209"/>
            <a:ext cx="217583" cy="1554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967949" y="1148822"/>
            <a:ext cx="881350" cy="558776"/>
          </a:xfrm>
          <a:prstGeom prst="triangle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71569"/>
            <a:ext cx="217583" cy="5394960"/>
          </a:xfrm>
          <a:prstGeom prst="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47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4BCD-9D5B-4289-9347-39CA73D771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331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0C94-5276-4AC2-A0F1-4980915B39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7583" y="-5662"/>
            <a:ext cx="8926417" cy="1484781"/>
          </a:xfrm>
          <a:prstGeom prst="rect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-2209"/>
            <a:ext cx="217583" cy="1554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967949" y="1148822"/>
            <a:ext cx="881350" cy="558776"/>
          </a:xfrm>
          <a:prstGeom prst="triangle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471569"/>
            <a:ext cx="217583" cy="5394960"/>
          </a:xfrm>
          <a:prstGeom prst="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9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BCD-9D5B-4289-9347-39CA73D771E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0C94-5276-4AC2-A0F1-4980915B39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17583" y="-5662"/>
            <a:ext cx="8926417" cy="1484781"/>
          </a:xfrm>
          <a:prstGeom prst="rect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2209"/>
            <a:ext cx="217583" cy="155448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rot="10800000">
            <a:off x="7967949" y="1148822"/>
            <a:ext cx="881350" cy="558776"/>
          </a:xfrm>
          <a:prstGeom prst="triangle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471569"/>
            <a:ext cx="217583" cy="5394960"/>
          </a:xfrm>
          <a:prstGeom prst="rect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477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0589"/>
            <a:ext cx="9144000" cy="686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-5662"/>
            <a:ext cx="9144000" cy="1484781"/>
          </a:xfrm>
          <a:prstGeom prst="rect">
            <a:avLst/>
          </a:prstGeom>
          <a:solidFill>
            <a:srgbClr val="AB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4288" y="365897"/>
            <a:ext cx="8458200" cy="10236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Univers LT Std 53 Extended" panose="020B0605030502020204" pitchFamily="34" charset="0"/>
              </a:rPr>
              <a:t>Resilient Children/</a:t>
            </a:r>
            <a:br>
              <a:rPr lang="en-US" sz="2800" b="1" dirty="0" smtClean="0">
                <a:solidFill>
                  <a:schemeClr val="bg1"/>
                </a:solidFill>
                <a:latin typeface="Univers LT Std 53 Extended" panose="020B06050305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Univers LT Std 53 Extended" panose="020B0605030502020204" pitchFamily="34" charset="0"/>
              </a:rPr>
              <a:t>Resilient Communities Initiative</a:t>
            </a:r>
            <a:endParaRPr lang="en-US" sz="2800" b="1" dirty="0">
              <a:solidFill>
                <a:schemeClr val="bg1"/>
              </a:solidFill>
              <a:latin typeface="Univers LT Std 53 Extended" panose="020B06050305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4288" y="3641552"/>
            <a:ext cx="7835421" cy="13495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Univers LT Std 45 Light" panose="020B0403020202020204" pitchFamily="34" charset="0"/>
              </a:rPr>
              <a:t>This presentation was created as part of the Resilient Children/Resilient Communities Initiative, a partnership between the National Center for Disaster Preparedness at Columbia University’s Earth Institute and Save the Children. Funded by a grant from the global healthcare company GSK.</a:t>
            </a:r>
            <a:endParaRPr lang="en-US" sz="1800" dirty="0">
              <a:latin typeface="Univers LT Std 45 Light" panose="020B04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60" y="2650705"/>
            <a:ext cx="2832869" cy="807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7"/>
          <a:stretch/>
        </p:blipFill>
        <p:spPr>
          <a:xfrm>
            <a:off x="4726114" y="2743545"/>
            <a:ext cx="3219934" cy="6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Facilitators</a:t>
            </a:r>
            <a:r>
              <a:rPr lang="en-US" dirty="0" smtClean="0"/>
              <a:t> – Ask discussion questions and provide scenario information to support group discussion related to the objectives</a:t>
            </a:r>
          </a:p>
          <a:p>
            <a:r>
              <a:rPr lang="en-US" b="1" dirty="0" smtClean="0"/>
              <a:t>Evaluators</a:t>
            </a:r>
            <a:r>
              <a:rPr lang="en-US" dirty="0" smtClean="0"/>
              <a:t> – Observe and record actions related to the objectives</a:t>
            </a:r>
          </a:p>
          <a:p>
            <a:pPr lvl="1"/>
            <a:r>
              <a:rPr lang="en-US" dirty="0" smtClean="0"/>
              <a:t>Evaluators will generally not interact with players, except for clarifications</a:t>
            </a:r>
          </a:p>
          <a:p>
            <a:r>
              <a:rPr lang="en-US" b="1" dirty="0" smtClean="0"/>
              <a:t>Players</a:t>
            </a:r>
            <a:r>
              <a:rPr lang="en-US" dirty="0" smtClean="0"/>
              <a:t> – Interact with each other and exercise information based on </a:t>
            </a:r>
            <a:r>
              <a:rPr lang="en-US" i="1" dirty="0" smtClean="0"/>
              <a:t>existing</a:t>
            </a:r>
            <a:r>
              <a:rPr lang="en-US" dirty="0" smtClean="0"/>
              <a:t> plans and procedures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Safety/Security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6787"/>
            <a:ext cx="7886700" cy="46457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Begin and end all external communications with </a:t>
            </a:r>
            <a:r>
              <a:rPr lang="en-US" b="1" i="1" dirty="0"/>
              <a:t>“This is an Exercise”</a:t>
            </a:r>
            <a:endParaRPr lang="en-US" dirty="0"/>
          </a:p>
          <a:p>
            <a:pPr lvl="0"/>
            <a:r>
              <a:rPr lang="en-US" dirty="0" smtClean="0"/>
              <a:t>Exercise </a:t>
            </a:r>
            <a:r>
              <a:rPr lang="en-US" dirty="0"/>
              <a:t>may be terminated for real world emergencies</a:t>
            </a:r>
          </a:p>
          <a:p>
            <a:pPr lvl="1"/>
            <a:r>
              <a:rPr lang="en-US" dirty="0"/>
              <a:t>Real world events will be identified by the phrase “Real World”</a:t>
            </a:r>
          </a:p>
          <a:p>
            <a:pPr lvl="1"/>
            <a:r>
              <a:rPr lang="en-US" dirty="0" smtClean="0"/>
              <a:t>Communicate </a:t>
            </a:r>
            <a:r>
              <a:rPr lang="en-US" dirty="0"/>
              <a:t>any real world safety/security issues to the nearest exercise facilitator/evaluator</a:t>
            </a:r>
          </a:p>
          <a:p>
            <a:pPr lvl="0"/>
            <a:r>
              <a:rPr lang="en-US" dirty="0" smtClean="0"/>
              <a:t>Panic </a:t>
            </a:r>
            <a:r>
              <a:rPr lang="en-US" dirty="0"/>
              <a:t>and aggression are not part of the exercise today</a:t>
            </a:r>
          </a:p>
          <a:p>
            <a:pPr lvl="1"/>
            <a:r>
              <a:rPr lang="en-US" dirty="0"/>
              <a:t>Any act of aggression will be considered a real-world threat</a:t>
            </a:r>
          </a:p>
          <a:p>
            <a:pPr lvl="0"/>
            <a:r>
              <a:rPr lang="en-US" dirty="0"/>
              <a:t>Weapons Policy:</a:t>
            </a:r>
          </a:p>
          <a:p>
            <a:pPr lvl="1"/>
            <a:r>
              <a:rPr lang="en-US" dirty="0"/>
              <a:t>No weapons of any kind are allowed in the exercise area. The presence of any weapon will be considered a real-world threat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duty law enforcement personnel may carry weapons based on their service </a:t>
            </a:r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416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 major earthquake has just struck </a:t>
            </a:r>
            <a:r>
              <a:rPr lang="en-US" dirty="0" smtClean="0"/>
              <a:t>(insert proximal location).  The </a:t>
            </a:r>
            <a:r>
              <a:rPr lang="en-US" dirty="0"/>
              <a:t>epicenter is 15 miles outside of </a:t>
            </a:r>
            <a:r>
              <a:rPr lang="en-US" dirty="0" smtClean="0"/>
              <a:t>(insert location) and </a:t>
            </a:r>
            <a:r>
              <a:rPr lang="en-US" dirty="0"/>
              <a:t>initial estimates are that the earthquake was a magnitude 6.8 and lasted approximately 90 seconds. </a:t>
            </a:r>
          </a:p>
          <a:p>
            <a:pPr lvl="0"/>
            <a:r>
              <a:rPr lang="en-US" dirty="0"/>
              <a:t>There is </a:t>
            </a:r>
            <a:r>
              <a:rPr lang="en-US" b="1" dirty="0"/>
              <a:t>m</a:t>
            </a:r>
            <a:r>
              <a:rPr lang="en-US" b="1" i="1" dirty="0"/>
              <a:t>ajor damage in </a:t>
            </a:r>
            <a:r>
              <a:rPr lang="en-US" b="1" i="1" dirty="0" smtClean="0"/>
              <a:t>(insert location) and </a:t>
            </a:r>
            <a:r>
              <a:rPr lang="en-US" b="1" i="1" dirty="0"/>
              <a:t>the surrounding counties</a:t>
            </a:r>
            <a:r>
              <a:rPr lang="en-US" i="1" dirty="0"/>
              <a:t> including:</a:t>
            </a:r>
            <a:endParaRPr lang="en-US" dirty="0"/>
          </a:p>
          <a:p>
            <a:pPr lvl="1"/>
            <a:r>
              <a:rPr lang="en-US" dirty="0"/>
              <a:t>Collapsed freeway overpasses</a:t>
            </a:r>
          </a:p>
          <a:p>
            <a:pPr lvl="1"/>
            <a:r>
              <a:rPr lang="en-US" dirty="0"/>
              <a:t>Collapsed buildings</a:t>
            </a:r>
          </a:p>
          <a:p>
            <a:pPr lvl="1"/>
            <a:r>
              <a:rPr lang="en-US" dirty="0"/>
              <a:t>Widespread power outages</a:t>
            </a:r>
          </a:p>
          <a:p>
            <a:pPr lvl="1"/>
            <a:r>
              <a:rPr lang="en-US" dirty="0"/>
              <a:t>Loss of water and sewage to many areas</a:t>
            </a:r>
          </a:p>
          <a:p>
            <a:pPr lvl="1"/>
            <a:r>
              <a:rPr lang="en-US" dirty="0"/>
              <a:t>Structural damage to many buildings, with some collapses</a:t>
            </a:r>
          </a:p>
          <a:p>
            <a:pPr lvl="1"/>
            <a:r>
              <a:rPr lang="en-US" dirty="0"/>
              <a:t>Cell phones are functioning, but intermittently</a:t>
            </a:r>
          </a:p>
          <a:p>
            <a:pPr lvl="1"/>
            <a:r>
              <a:rPr lang="en-US" dirty="0"/>
              <a:t>911 System is overwhelmed</a:t>
            </a:r>
          </a:p>
          <a:p>
            <a:pPr lvl="1"/>
            <a:r>
              <a:rPr lang="en-US" dirty="0"/>
              <a:t>First responder radio systems are functioning, with only sporadic outages</a:t>
            </a:r>
          </a:p>
          <a:p>
            <a:pPr lvl="0"/>
            <a:r>
              <a:rPr lang="en-US" dirty="0"/>
              <a:t>Your facility is:</a:t>
            </a:r>
          </a:p>
          <a:p>
            <a:pPr lvl="1"/>
            <a:r>
              <a:rPr lang="en-US" dirty="0"/>
              <a:t>If your nametag has a green dot, it is not significantly damaged, but is without power and water, and the surrounding roads are not accessible. </a:t>
            </a:r>
          </a:p>
          <a:p>
            <a:pPr lvl="1"/>
            <a:r>
              <a:rPr lang="en-US" dirty="0"/>
              <a:t>If your nametag has a red dot, it is severely damaged, with cracks running up the full length of the walls and some areas of the building collapsed.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1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is your current state of preparedness going into this scenario?</a:t>
            </a:r>
          </a:p>
          <a:p>
            <a:pPr lvl="0"/>
            <a:r>
              <a:rPr lang="en-US" dirty="0" smtClean="0"/>
              <a:t>How </a:t>
            </a:r>
            <a:r>
              <a:rPr lang="en-US" dirty="0"/>
              <a:t>do you determine whether to stay or go?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plans/processes are in place to notify others of your situation?</a:t>
            </a:r>
          </a:p>
          <a:p>
            <a:pPr lvl="0"/>
            <a:r>
              <a:rPr lang="en-US" dirty="0" smtClean="0"/>
              <a:t>According </a:t>
            </a:r>
            <a:r>
              <a:rPr lang="en-US" dirty="0"/>
              <a:t>to your current plans/processes, how are your receiving information and/or instructions?</a:t>
            </a:r>
          </a:p>
          <a:p>
            <a:pPr lvl="1"/>
            <a:r>
              <a:rPr lang="en-US" dirty="0"/>
              <a:t>Is this information trusted/verified?</a:t>
            </a:r>
          </a:p>
          <a:p>
            <a:pPr lvl="0"/>
            <a:r>
              <a:rPr lang="en-US" dirty="0" smtClean="0"/>
              <a:t>Do </a:t>
            </a:r>
            <a:r>
              <a:rPr lang="en-US" dirty="0"/>
              <a:t>you have staff/children that have special needs (language, cultural, clinical, development, access/functional)?</a:t>
            </a:r>
          </a:p>
          <a:p>
            <a:pPr lvl="1"/>
            <a:r>
              <a:rPr lang="en-US" dirty="0"/>
              <a:t>If so, what impact will this have on them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1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Report on small group discussion by sector</a:t>
            </a:r>
          </a:p>
          <a:p>
            <a:pPr lvl="0"/>
            <a:r>
              <a:rPr lang="en-US" dirty="0"/>
              <a:t>What are the early priorities and actions from:</a:t>
            </a:r>
          </a:p>
          <a:p>
            <a:pPr lvl="1"/>
            <a:r>
              <a:rPr lang="en-US" dirty="0"/>
              <a:t>First Responders?</a:t>
            </a:r>
          </a:p>
          <a:p>
            <a:pPr lvl="1"/>
            <a:r>
              <a:rPr lang="en-US" dirty="0"/>
              <a:t>Emergency Management?</a:t>
            </a:r>
          </a:p>
          <a:p>
            <a:pPr lvl="0"/>
            <a:r>
              <a:rPr lang="en-US" dirty="0"/>
              <a:t>How much do current plans or assumptions relay on external partners?</a:t>
            </a:r>
          </a:p>
          <a:p>
            <a:pPr lvl="1"/>
            <a:r>
              <a:rPr lang="en-US" dirty="0"/>
              <a:t>Are those partners prepared to </a:t>
            </a:r>
            <a:r>
              <a:rPr lang="en-US" dirty="0" smtClean="0"/>
              <a:t>function collaboratively?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1551214"/>
            <a:ext cx="8833757" cy="51108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There is widespread damage throughout the region with reports of the earthquake being felt in as far as 900 miles away in 5 surrounding states</a:t>
            </a:r>
          </a:p>
          <a:p>
            <a:pPr lvl="1"/>
            <a:r>
              <a:rPr lang="en-US" dirty="0"/>
              <a:t>The interchange near </a:t>
            </a:r>
            <a:r>
              <a:rPr lang="en-US" dirty="0" smtClean="0"/>
              <a:t>(insert location) has </a:t>
            </a:r>
            <a:r>
              <a:rPr lang="en-US" dirty="0"/>
              <a:t>significant structural damage and is closed. Other overpasses are closed pending safety inspection. This is affecting all major highways and many surface roads, </a:t>
            </a:r>
            <a:r>
              <a:rPr lang="en-US" dirty="0" smtClean="0"/>
              <a:t>(insert major thruway).</a:t>
            </a:r>
            <a:endParaRPr lang="en-US" dirty="0"/>
          </a:p>
          <a:p>
            <a:pPr lvl="1"/>
            <a:r>
              <a:rPr lang="en-US" dirty="0" smtClean="0"/>
              <a:t>(Insert major tunnel and/or bridge) has </a:t>
            </a:r>
            <a:r>
              <a:rPr lang="en-US" dirty="0"/>
              <a:t>reports of some debris falling form the ceiling. It is closed pending safety inspection and repairs. The timeline for closure is not known at this time.</a:t>
            </a:r>
          </a:p>
          <a:p>
            <a:pPr lvl="1"/>
            <a:r>
              <a:rPr lang="en-US" dirty="0"/>
              <a:t>Landslides on the </a:t>
            </a:r>
            <a:r>
              <a:rPr lang="en-US" dirty="0" smtClean="0"/>
              <a:t>(insert thruway) have </a:t>
            </a:r>
            <a:r>
              <a:rPr lang="en-US" dirty="0"/>
              <a:t>closed that highway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Module 2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Governor has declared a major disaster for the State </a:t>
            </a:r>
            <a:r>
              <a:rPr lang="en-US" dirty="0" smtClean="0"/>
              <a:t>and </a:t>
            </a:r>
            <a:r>
              <a:rPr lang="en-US" dirty="0"/>
              <a:t>the President is expected to make a similar declaration within the hour</a:t>
            </a:r>
          </a:p>
          <a:p>
            <a:pPr lvl="1"/>
            <a:r>
              <a:rPr lang="en-US" dirty="0"/>
              <a:t>State assessment teams are </a:t>
            </a:r>
            <a:r>
              <a:rPr lang="en-US" dirty="0" err="1"/>
              <a:t>enroute</a:t>
            </a:r>
            <a:r>
              <a:rPr lang="en-US" dirty="0"/>
              <a:t> to all affected </a:t>
            </a:r>
            <a:r>
              <a:rPr lang="en-US" dirty="0" smtClean="0"/>
              <a:t>areas.  ETA is unknown and it </a:t>
            </a:r>
            <a:r>
              <a:rPr lang="en-US" dirty="0"/>
              <a:t>may be several days before significant assistance is </a:t>
            </a:r>
            <a:r>
              <a:rPr lang="en-US" dirty="0" smtClean="0"/>
              <a:t>available.</a:t>
            </a:r>
            <a:endParaRPr lang="en-US" dirty="0"/>
          </a:p>
          <a:p>
            <a:pPr lvl="1"/>
            <a:r>
              <a:rPr lang="en-US" dirty="0"/>
              <a:t>Mutual Aid agreements have been activated with surrounding states, although the damage in surrounding counties in </a:t>
            </a:r>
            <a:r>
              <a:rPr lang="en-US" dirty="0" smtClean="0"/>
              <a:t>other states is severe.</a:t>
            </a:r>
            <a:endParaRPr lang="en-US" dirty="0"/>
          </a:p>
          <a:p>
            <a:pPr lvl="1"/>
            <a:r>
              <a:rPr lang="en-US" dirty="0"/>
              <a:t>Federal resources from the Federal Emergency Management Agency (FEMA) and Health and Human Services (HHS) and other agencies have been activated are expected to be functional in approximately 72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0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Module 2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825625"/>
            <a:ext cx="8303341" cy="485539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Hospitals </a:t>
            </a:r>
            <a:r>
              <a:rPr lang="en-US" dirty="0"/>
              <a:t>are beginning to see surges of patients with minor to severe injuries, including pediatric injuries </a:t>
            </a:r>
          </a:p>
          <a:p>
            <a:pPr lvl="1"/>
            <a:r>
              <a:rPr lang="en-US" dirty="0"/>
              <a:t>All facilities are reporting that they are overwhelmed and cannot received transfers of patients</a:t>
            </a:r>
          </a:p>
          <a:p>
            <a:pPr lvl="0"/>
            <a:r>
              <a:rPr lang="en-US" dirty="0"/>
              <a:t>People have begun showing up at schools and child-care programs to get their kids. Some are parents/guardians, while others claim to be relatives or family friends and neighbors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2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plans are in place to reunify children with their parents?</a:t>
            </a:r>
          </a:p>
          <a:p>
            <a:pPr lvl="0"/>
            <a:r>
              <a:rPr lang="en-US" dirty="0" smtClean="0"/>
              <a:t>For </a:t>
            </a:r>
            <a:r>
              <a:rPr lang="en-US" dirty="0"/>
              <a:t>healthcare facilities, how will you accommodate a surge in pediatric injuries? 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existing partnerships are in place to assist you?</a:t>
            </a:r>
          </a:p>
          <a:p>
            <a:pPr lvl="0"/>
            <a:r>
              <a:rPr lang="en-US" dirty="0" smtClean="0"/>
              <a:t>Do </a:t>
            </a:r>
            <a:r>
              <a:rPr lang="en-US" dirty="0"/>
              <a:t>you have staff/children that have special needs (language, cultural, clinical, development, access/functional)?</a:t>
            </a:r>
          </a:p>
          <a:p>
            <a:pPr lvl="1"/>
            <a:r>
              <a:rPr lang="en-US" dirty="0"/>
              <a:t>If so, what is the impact on them at this point in the scenario?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plans/procedures do you have for assessing the damage to your facility?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is the status of shelters? </a:t>
            </a:r>
          </a:p>
        </p:txBody>
      </p:sp>
    </p:spTree>
    <p:extLst>
      <p:ext uri="{BB962C8B-B14F-4D97-AF65-F5344CB8AC3E}">
        <p14:creationId xmlns:p14="http://schemas.microsoft.com/office/powerpoint/2010/main" val="1447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553" y="1757631"/>
            <a:ext cx="7772400" cy="14132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Children / Resilient Communities Tabletop Exercise</a:t>
            </a:r>
            <a:endParaRPr lang="en-US" sz="3600" b="1" dirty="0">
              <a:solidFill>
                <a:srgbClr val="2E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427" y="5456902"/>
            <a:ext cx="6858000" cy="97408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Enter Location</a:t>
            </a:r>
          </a:p>
          <a:p>
            <a:r>
              <a:rPr lang="en-US" sz="2000" b="1" dirty="0" smtClean="0"/>
              <a:t>Enter Date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485641" y="6070862"/>
            <a:ext cx="2107312" cy="7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ashington County arkans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91" y="3321454"/>
            <a:ext cx="1984897" cy="19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286125"/>
            <a:ext cx="2676525" cy="21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06672"/>
            <a:ext cx="3505200" cy="1123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2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Report on small group discussion</a:t>
            </a:r>
          </a:p>
          <a:p>
            <a:pPr lvl="0"/>
            <a:r>
              <a:rPr lang="en-US" dirty="0"/>
              <a:t>What existing partnerships are in place to assist you?</a:t>
            </a:r>
          </a:p>
          <a:p>
            <a:pPr lvl="1"/>
            <a:r>
              <a:rPr lang="en-US" dirty="0"/>
              <a:t>Are there new partnerships you have identified? What are they?</a:t>
            </a:r>
          </a:p>
          <a:p>
            <a:pPr lvl="1"/>
            <a:r>
              <a:rPr lang="en-US" dirty="0"/>
              <a:t>How are these partnerships formalized?</a:t>
            </a:r>
          </a:p>
        </p:txBody>
      </p:sp>
    </p:spTree>
    <p:extLst>
      <p:ext uri="{BB962C8B-B14F-4D97-AF65-F5344CB8AC3E}">
        <p14:creationId xmlns:p14="http://schemas.microsoft.com/office/powerpoint/2010/main" val="39213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LUNCH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Module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9" y="1825625"/>
            <a:ext cx="8259096" cy="49143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 acute phase of the response is over, and search and rescue operations are concluding. The majority of the most severe damage is in </a:t>
            </a:r>
            <a:r>
              <a:rPr lang="en-US" dirty="0" smtClean="0"/>
              <a:t>(insert locale), </a:t>
            </a:r>
            <a:r>
              <a:rPr lang="en-US" dirty="0"/>
              <a:t>although there is moderate to minor damage as far away as </a:t>
            </a:r>
            <a:r>
              <a:rPr lang="en-US" dirty="0" smtClean="0"/>
              <a:t>(insert locale). </a:t>
            </a:r>
            <a:endParaRPr lang="en-US" dirty="0"/>
          </a:p>
          <a:p>
            <a:pPr lvl="0"/>
            <a:r>
              <a:rPr lang="en-US" dirty="0"/>
              <a:t>Initial damage assessments for </a:t>
            </a:r>
            <a:r>
              <a:rPr lang="en-US" dirty="0" smtClean="0"/>
              <a:t>(insert county) estimate </a:t>
            </a:r>
            <a:r>
              <a:rPr lang="en-US" dirty="0"/>
              <a:t>30-45% of the buildings in the county are damaged with 10-15% sustaining major structural damage. </a:t>
            </a:r>
          </a:p>
          <a:p>
            <a:pPr lvl="0"/>
            <a:r>
              <a:rPr lang="en-US" dirty="0"/>
              <a:t>FEMA has arrived in a limited capacity, along with a Disaster Medical Assistance Team (DMAT) from HHS.</a:t>
            </a:r>
          </a:p>
          <a:p>
            <a:pPr lvl="0"/>
            <a:r>
              <a:rPr lang="en-US" dirty="0"/>
              <a:t>Shelters have been established and additional functions are being added (medical, mental health,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Power is expected to be out for over 80% of the county for at least the next 2 weeks.</a:t>
            </a:r>
          </a:p>
          <a:p>
            <a:pPr lvl="0"/>
            <a:r>
              <a:rPr lang="en-US" dirty="0"/>
              <a:t>Cell phone communications is intermittent, but expected to be restored partially in the next 24-48 hours. First responder radios are functioning.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3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27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are the plans to meet the needs of children in recovery?</a:t>
            </a:r>
          </a:p>
          <a:p>
            <a:pPr lvl="0"/>
            <a:r>
              <a:rPr lang="en-US" dirty="0" smtClean="0"/>
              <a:t>How </a:t>
            </a:r>
            <a:r>
              <a:rPr lang="en-US" dirty="0"/>
              <a:t>will you assess your facility for occupancy?</a:t>
            </a:r>
          </a:p>
          <a:p>
            <a:pPr lvl="0"/>
            <a:r>
              <a:rPr lang="en-US" dirty="0" smtClean="0"/>
              <a:t>If </a:t>
            </a:r>
            <a:r>
              <a:rPr lang="en-US" dirty="0"/>
              <a:t>your facility can not be occupied for an extended period of </a:t>
            </a:r>
            <a:r>
              <a:rPr lang="en-US" dirty="0" smtClean="0"/>
              <a:t>time how </a:t>
            </a:r>
            <a:r>
              <a:rPr lang="en-US" dirty="0"/>
              <a:t>will you continue to provide services?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are the plans/procedures for communicating with:</a:t>
            </a:r>
          </a:p>
          <a:p>
            <a:pPr lvl="2"/>
            <a:r>
              <a:rPr lang="en-US" dirty="0"/>
              <a:t>Parents/Guardians?</a:t>
            </a:r>
          </a:p>
          <a:p>
            <a:pPr lvl="2"/>
            <a:r>
              <a:rPr lang="en-US" dirty="0"/>
              <a:t>Staff/Co-workers?</a:t>
            </a:r>
          </a:p>
          <a:p>
            <a:pPr lvl="2"/>
            <a:r>
              <a:rPr lang="en-US" dirty="0"/>
              <a:t>Who else needs to be notified?</a:t>
            </a:r>
          </a:p>
          <a:p>
            <a:pPr lvl="0"/>
            <a:r>
              <a:rPr lang="en-US" dirty="0"/>
              <a:t>As response transitions into recovery, how does this affect:</a:t>
            </a:r>
          </a:p>
          <a:p>
            <a:pPr lvl="1"/>
            <a:r>
              <a:rPr lang="en-US" dirty="0"/>
              <a:t>First Responders?</a:t>
            </a:r>
          </a:p>
          <a:p>
            <a:pPr lvl="1"/>
            <a:r>
              <a:rPr lang="en-US" dirty="0"/>
              <a:t>Emergency Management?</a:t>
            </a:r>
          </a:p>
          <a:p>
            <a:pPr lvl="1"/>
            <a:r>
              <a:rPr lang="en-US" dirty="0"/>
              <a:t>Hospitals?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365126"/>
            <a:ext cx="8642555" cy="1325563"/>
          </a:xfrm>
        </p:spPr>
        <p:txBody>
          <a:bodyPr/>
          <a:lstStyle/>
          <a:p>
            <a:r>
              <a:rPr lang="en-US" dirty="0" smtClean="0"/>
              <a:t>Module 3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Report on small group discussion</a:t>
            </a:r>
          </a:p>
          <a:p>
            <a:pPr lvl="0"/>
            <a:r>
              <a:rPr lang="en-US" dirty="0"/>
              <a:t>What long-term resources could become available?</a:t>
            </a:r>
          </a:p>
          <a:p>
            <a:pPr lvl="1"/>
            <a:r>
              <a:rPr lang="en-US" dirty="0"/>
              <a:t>How can organizations access these?</a:t>
            </a:r>
          </a:p>
          <a:p>
            <a:pPr lvl="0"/>
            <a:r>
              <a:rPr lang="en-US" dirty="0"/>
              <a:t>How should organizations communicate their needs?</a:t>
            </a:r>
          </a:p>
          <a:p>
            <a:pPr lvl="0"/>
            <a:r>
              <a:rPr lang="en-US" dirty="0"/>
              <a:t>What are the long-term needs of children in recovery?</a:t>
            </a:r>
          </a:p>
          <a:p>
            <a:pPr lvl="1"/>
            <a:r>
              <a:rPr lang="en-US" dirty="0"/>
              <a:t>What can be done to support this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Hotwash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debrief survey now – leave on table</a:t>
            </a:r>
          </a:p>
          <a:p>
            <a:r>
              <a:rPr lang="en-US" dirty="0" smtClean="0"/>
              <a:t>First Draft After Action Report/Improvement Plan – 30 days</a:t>
            </a:r>
          </a:p>
          <a:p>
            <a:r>
              <a:rPr lang="en-US" dirty="0" smtClean="0"/>
              <a:t>After Action Conference – Part of CRC Schedule</a:t>
            </a:r>
          </a:p>
          <a:p>
            <a:r>
              <a:rPr lang="en-US" dirty="0" smtClean="0"/>
              <a:t>Final Report – 90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2" y="1825625"/>
            <a:ext cx="6771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10:00 AM	Opening Remarks</a:t>
            </a:r>
          </a:p>
          <a:p>
            <a:pPr marL="0" indent="0">
              <a:buNone/>
            </a:pPr>
            <a:r>
              <a:rPr lang="en-US" dirty="0" smtClean="0"/>
              <a:t>10:20	AM	Exercise Overview</a:t>
            </a:r>
          </a:p>
          <a:p>
            <a:pPr marL="0" indent="0">
              <a:buNone/>
            </a:pPr>
            <a:r>
              <a:rPr lang="en-US" dirty="0" smtClean="0"/>
              <a:t>10:30	AM	STARTEX – Module A</a:t>
            </a:r>
          </a:p>
          <a:p>
            <a:pPr marL="0" indent="0">
              <a:buNone/>
            </a:pPr>
            <a:r>
              <a:rPr lang="en-US" dirty="0" smtClean="0"/>
              <a:t>11:15	AM	Module B</a:t>
            </a:r>
          </a:p>
          <a:p>
            <a:pPr marL="0" indent="0">
              <a:buNone/>
            </a:pPr>
            <a:r>
              <a:rPr lang="en-US" dirty="0" smtClean="0"/>
              <a:t>12:00	 PM	Lunch</a:t>
            </a:r>
          </a:p>
          <a:p>
            <a:pPr marL="0" indent="0">
              <a:buNone/>
            </a:pPr>
            <a:r>
              <a:rPr lang="en-US" dirty="0" smtClean="0"/>
              <a:t>12:45	 PM	Module C</a:t>
            </a:r>
          </a:p>
          <a:p>
            <a:pPr marL="0" indent="0">
              <a:buNone/>
            </a:pPr>
            <a:r>
              <a:rPr lang="en-US" dirty="0" smtClean="0"/>
              <a:t>1:30 PM	ENDEX – </a:t>
            </a:r>
            <a:r>
              <a:rPr lang="en-US" dirty="0" err="1" smtClean="0"/>
              <a:t>Hotwash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2:00	PM	Adjourn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1410"/>
            <a:ext cx="7886700" cy="45555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600" dirty="0" smtClean="0"/>
              <a:t>The Community Resilience Coalition (CRC) and Community Preparedness Index (CPI) have identified gaps in preparedness of child-serving institutions</a:t>
            </a:r>
          </a:p>
          <a:p>
            <a:r>
              <a:rPr lang="en-US" sz="2600" dirty="0" smtClean="0"/>
              <a:t>Planning templates are being developed for child-serving organizations and being integrated into a county-wide plan</a:t>
            </a:r>
          </a:p>
          <a:p>
            <a:r>
              <a:rPr lang="en-US" sz="2600" smtClean="0"/>
              <a:t>The </a:t>
            </a:r>
            <a:r>
              <a:rPr lang="en-US" sz="2600" dirty="0" smtClean="0"/>
              <a:t>exercise will be designed and evaluated based on the Homeland Security Exercise and Evaluation Program (HSEEP)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purpose of this exercise will be to test plans and communication protocols </a:t>
            </a:r>
            <a:r>
              <a:rPr lang="en-US" dirty="0" smtClean="0"/>
              <a:t>in </a:t>
            </a:r>
            <a:r>
              <a:rPr lang="en-US" dirty="0"/>
              <a:t>response to a disaster requiring evacuation and/or shelter-in-place of child-serving </a:t>
            </a:r>
            <a:r>
              <a:rPr lang="en-US" dirty="0" smtClean="0"/>
              <a:t>institutions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exercise will explore intra-sector plans as well as cross-sector coordination for child-serving institutions and county agencies/organizations that would be part of the </a:t>
            </a:r>
            <a:r>
              <a:rPr lang="en-US" dirty="0" smtClean="0"/>
              <a:t>response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exercise will have focus on meeting the unique needs of children, including those with special </a:t>
            </a:r>
            <a:r>
              <a:rPr lang="en-US" dirty="0" smtClean="0"/>
              <a:t>needs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primary scope of the exercise will be on the aspects of response and recovery that impact child-serving </a:t>
            </a:r>
            <a:r>
              <a:rPr lang="en-US" dirty="0" smtClean="0"/>
              <a:t>institutions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includes institutions that work directly with children as well as those whose actions will impact child-serving </a:t>
            </a:r>
            <a:r>
              <a:rPr lang="en-US" dirty="0" smtClean="0"/>
              <a:t>institutions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exercise will also be limited in scope to what is under the control of </a:t>
            </a:r>
            <a:r>
              <a:rPr lang="en-US" dirty="0" smtClean="0"/>
              <a:t>(insert jurisdiction) in </a:t>
            </a:r>
            <a:r>
              <a:rPr lang="en-US" dirty="0"/>
              <a:t>the response and recovery </a:t>
            </a:r>
            <a:r>
              <a:rPr lang="en-US" dirty="0" smtClean="0"/>
              <a:t>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Demonstrate that evacuation and/or shelter-in-place plans are developed and operational among child-serving organizations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Ensure the effectiveness of communications systems/processes within sectors as well as across sectors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Ensure that children with special needs are able to be accommodated with existing response plans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existing partnerships and determine new partnerships and/or formalization process to be pursued in ongoing planning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Explore issues related to long-term recovery of children after a disaster, and the status of existing plans to meet these needs</a:t>
            </a:r>
          </a:p>
        </p:txBody>
      </p:sp>
    </p:spTree>
    <p:extLst>
      <p:ext uri="{BB962C8B-B14F-4D97-AF65-F5344CB8AC3E}">
        <p14:creationId xmlns:p14="http://schemas.microsoft.com/office/powerpoint/2010/main" val="12950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During this exercise, the following assumptions apply:</a:t>
            </a:r>
          </a:p>
          <a:p>
            <a:pPr lvl="0"/>
            <a:r>
              <a:rPr lang="en-US" dirty="0"/>
              <a:t>The scenario is plausible, and events occur as they are presented</a:t>
            </a:r>
          </a:p>
          <a:p>
            <a:pPr lvl="0"/>
            <a:r>
              <a:rPr lang="en-US" dirty="0"/>
              <a:t>There are no “hidden agendas” or trick questions</a:t>
            </a:r>
          </a:p>
          <a:p>
            <a:pPr lvl="0"/>
            <a:r>
              <a:rPr lang="en-US" dirty="0"/>
              <a:t>All Players receive information at the same time</a:t>
            </a:r>
          </a:p>
          <a:p>
            <a:pPr lvl="0"/>
            <a:r>
              <a:rPr lang="en-US" dirty="0"/>
              <a:t>Departments and organizations not represented at the table are assumed to be cooperating and supporting the response using their standard procedures and policies</a:t>
            </a:r>
          </a:p>
          <a:p>
            <a:pPr lvl="0"/>
            <a:r>
              <a:rPr lang="en-US" dirty="0"/>
              <a:t>Discussions that occur during this exercise are not necessarily precedent setting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Suggested process:</a:t>
            </a:r>
          </a:p>
          <a:p>
            <a:r>
              <a:rPr lang="en-US" dirty="0" smtClean="0"/>
              <a:t>Large Group/Small Group</a:t>
            </a:r>
          </a:p>
          <a:p>
            <a:pPr lvl="1"/>
            <a:r>
              <a:rPr lang="en-US" dirty="0" smtClean="0"/>
              <a:t>Small group by sector</a:t>
            </a:r>
          </a:p>
          <a:p>
            <a:pPr lvl="1"/>
            <a:r>
              <a:rPr lang="en-US" dirty="0" smtClean="0"/>
              <a:t>Scenario elements are presented to large group, small groups discuss and report out in large group discussion</a:t>
            </a:r>
          </a:p>
          <a:p>
            <a:pPr lvl="1"/>
            <a:r>
              <a:rPr lang="en-US" dirty="0" smtClean="0"/>
              <a:t>Repeat for each module</a:t>
            </a:r>
          </a:p>
          <a:p>
            <a:pPr lvl="2"/>
            <a:r>
              <a:rPr lang="en-US" dirty="0" smtClean="0"/>
              <a:t>Module A – Hour 0-1</a:t>
            </a:r>
          </a:p>
          <a:p>
            <a:pPr lvl="2"/>
            <a:r>
              <a:rPr lang="en-US" dirty="0" smtClean="0"/>
              <a:t>Module B – Hours 2-24</a:t>
            </a:r>
          </a:p>
          <a:p>
            <a:pPr lvl="2"/>
            <a:r>
              <a:rPr lang="en-US" dirty="0" smtClean="0"/>
              <a:t>Module C – Hours 72+</a:t>
            </a:r>
          </a:p>
        </p:txBody>
      </p:sp>
    </p:spTree>
    <p:extLst>
      <p:ext uri="{BB962C8B-B14F-4D97-AF65-F5344CB8AC3E}">
        <p14:creationId xmlns:p14="http://schemas.microsoft.com/office/powerpoint/2010/main" val="35637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s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e">
      <a:majorFont>
        <a:latin typeface="Univers LT Std 55"/>
        <a:ea typeface=""/>
        <a:cs typeface=""/>
      </a:majorFont>
      <a:minorFont>
        <a:latin typeface="Univers LT Std 5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" id="{7EB4BBB2-E1D6-461D-88E9-8A3F15A2106C}" vid="{C3927B31-C0B8-4A13-94E7-C585FC74A5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41943</TotalTime>
  <Words>1675</Words>
  <Application>Microsoft Office PowerPoint</Application>
  <PresentationFormat>On-screen Show (4:3)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Univers LT Std 55</vt:lpstr>
      <vt:lpstr>Univers LT Std 53 Extended</vt:lpstr>
      <vt:lpstr>Calibri</vt:lpstr>
      <vt:lpstr>Univers LT Std 45 Light</vt:lpstr>
      <vt:lpstr>test</vt:lpstr>
      <vt:lpstr>PowerPoint Presentation</vt:lpstr>
      <vt:lpstr>Resilient Children / Resilient Communities Tabletop Exercise</vt:lpstr>
      <vt:lpstr>Agenda</vt:lpstr>
      <vt:lpstr>Background</vt:lpstr>
      <vt:lpstr>Purpose</vt:lpstr>
      <vt:lpstr>Scope</vt:lpstr>
      <vt:lpstr>Objectives</vt:lpstr>
      <vt:lpstr>Assumptions</vt:lpstr>
      <vt:lpstr>Facilitation Strategy</vt:lpstr>
      <vt:lpstr>Roles</vt:lpstr>
      <vt:lpstr>Safety/Security</vt:lpstr>
      <vt:lpstr>Questions?</vt:lpstr>
      <vt:lpstr>Scenario Module 1</vt:lpstr>
      <vt:lpstr>Module 1 Discussion Questions</vt:lpstr>
      <vt:lpstr>Module 1 Discussion Questions</vt:lpstr>
      <vt:lpstr>Scenario Module 2</vt:lpstr>
      <vt:lpstr>Scenario Module 2 (cont)</vt:lpstr>
      <vt:lpstr>Scenario Module 2 (cont)</vt:lpstr>
      <vt:lpstr>Module 2 Discussion Questions</vt:lpstr>
      <vt:lpstr>Module 2 Discussion Questions</vt:lpstr>
      <vt:lpstr>LUNCH</vt:lpstr>
      <vt:lpstr>Scenario Module 3</vt:lpstr>
      <vt:lpstr>Module 3 Discussion Questions</vt:lpstr>
      <vt:lpstr>Module 3 Discussion Questions</vt:lpstr>
      <vt:lpstr>Questions?</vt:lpstr>
      <vt:lpstr>Next Steps</vt:lpstr>
      <vt:lpstr>Thank You!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RCRC Initative</dc:creator>
  <cp:lastModifiedBy>Esposito, Lauren</cp:lastModifiedBy>
  <cp:revision>327</cp:revision>
  <cp:lastPrinted>2015-02-23T19:58:52Z</cp:lastPrinted>
  <dcterms:created xsi:type="dcterms:W3CDTF">2014-04-07T23:02:10Z</dcterms:created>
  <dcterms:modified xsi:type="dcterms:W3CDTF">2018-06-13T07:40:23Z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B8383AFA-E23C-4984-A10D-5EC481A28F8E</vt:lpwstr>
  </property>
  <property fmtid="{D5CDD505-2E9C-101B-9397-08002B2CF9AE}" pid="3" name="ArticulatePath">
    <vt:lpwstr>tests</vt:lpwstr>
  </property>
</Properties>
</file>